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96" r:id="rId2"/>
    <p:sldId id="493" r:id="rId3"/>
    <p:sldId id="502" r:id="rId4"/>
    <p:sldId id="536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8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383" r:id="rId35"/>
    <p:sldId id="370" r:id="rId36"/>
    <p:sldId id="372" r:id="rId37"/>
    <p:sldId id="373" r:id="rId38"/>
    <p:sldId id="374" r:id="rId39"/>
    <p:sldId id="375" r:id="rId40"/>
    <p:sldId id="376" r:id="rId41"/>
    <p:sldId id="377" r:id="rId42"/>
    <p:sldId id="487" r:id="rId43"/>
    <p:sldId id="488" r:id="rId44"/>
    <p:sldId id="489" r:id="rId45"/>
    <p:sldId id="490" r:id="rId46"/>
    <p:sldId id="491" r:id="rId47"/>
    <p:sldId id="3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1" autoAdjust="0"/>
    <p:restoredTop sz="86393" autoAdjust="0"/>
  </p:normalViewPr>
  <p:slideViewPr>
    <p:cSldViewPr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05-Mar-21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05-Mar-21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3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7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Slojevi kod </a:t>
            </a:r>
            <a:r>
              <a:rPr lang="sr-Latn-RS" altLang="en-US" sz="5400" dirty="0">
                <a:solidFill>
                  <a:schemeClr val="hlink"/>
                </a:solidFill>
              </a:rPr>
              <a:t>računarskih 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mreža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aplikativni sloj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HTTP protokol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Protokoli i slojevi</a:t>
            </a:r>
            <a:endParaRPr lang="en-US" altLang="en-US" b="1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19379"/>
              </p:ext>
            </p:extLst>
          </p:nvPr>
        </p:nvGraphicFramePr>
        <p:xfrm>
          <a:off x="611560" y="1596870"/>
          <a:ext cx="8532440" cy="51275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82934">
                  <a:extLst>
                    <a:ext uri="{9D8B030D-6E8A-4147-A177-3AD203B41FA5}">
                      <a16:colId xmlns:a16="http://schemas.microsoft.com/office/drawing/2014/main" val="1472415675"/>
                    </a:ext>
                  </a:extLst>
                </a:gridCol>
                <a:gridCol w="2536671">
                  <a:extLst>
                    <a:ext uri="{9D8B030D-6E8A-4147-A177-3AD203B41FA5}">
                      <a16:colId xmlns:a16="http://schemas.microsoft.com/office/drawing/2014/main" val="2993557970"/>
                    </a:ext>
                  </a:extLst>
                </a:gridCol>
                <a:gridCol w="1479725">
                  <a:extLst>
                    <a:ext uri="{9D8B030D-6E8A-4147-A177-3AD203B41FA5}">
                      <a16:colId xmlns:a16="http://schemas.microsoft.com/office/drawing/2014/main" val="3584302003"/>
                    </a:ext>
                  </a:extLst>
                </a:gridCol>
                <a:gridCol w="2133110">
                  <a:extLst>
                    <a:ext uri="{9D8B030D-6E8A-4147-A177-3AD203B41FA5}">
                      <a16:colId xmlns:a16="http://schemas.microsoft.com/office/drawing/2014/main" val="3796745253"/>
                    </a:ext>
                  </a:extLst>
                </a:gridCol>
              </a:tblGrid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OSI sloj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TCP/IP sloj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Jedinica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Protokol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679332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aplikativni</a:t>
                      </a:r>
                      <a:r>
                        <a:rPr lang="sr-Latn-RS" baseline="0" dirty="0" smtClean="0"/>
                        <a:t> sloj</a:t>
                      </a:r>
                    </a:p>
                    <a:p>
                      <a:pPr algn="ctr"/>
                      <a:r>
                        <a:rPr lang="sr-Latn-RS" sz="1000" baseline="0" dirty="0" smtClean="0"/>
                        <a:t>(mrežni procesi vezani za aplikaciju)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r-Latn-RS" b="1" dirty="0" smtClean="0">
                          <a:solidFill>
                            <a:srgbClr val="FF0000"/>
                          </a:solidFill>
                        </a:rPr>
                        <a:t>aplikativni sloj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podatak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HTTP</a:t>
                      </a:r>
                      <a:r>
                        <a:rPr lang="en-US" sz="1050" dirty="0" smtClean="0"/>
                        <a:t>, FTP, Telnet, DNS, DHCP, </a:t>
                      </a:r>
                      <a:r>
                        <a:rPr lang="sr-Latn-RS" sz="1050" dirty="0" smtClean="0"/>
                        <a:t>P</a:t>
                      </a:r>
                      <a:r>
                        <a:rPr lang="en-US" sz="1050" dirty="0" smtClean="0"/>
                        <a:t>OP/SMTP, NNTP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97445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prezentacije</a:t>
                      </a:r>
                    </a:p>
                    <a:p>
                      <a:pPr algn="ctr"/>
                      <a:r>
                        <a:rPr lang="sr-Latn-RS" sz="1000" dirty="0" smtClean="0"/>
                        <a:t>(</a:t>
                      </a:r>
                      <a:r>
                        <a:rPr lang="sr-Latn-RS" sz="1000" dirty="0" err="1" smtClean="0"/>
                        <a:t>enkripcija</a:t>
                      </a:r>
                      <a:r>
                        <a:rPr lang="sr-Latn-RS" sz="1000" dirty="0" smtClean="0"/>
                        <a:t> i kodiranje podataka)</a:t>
                      </a:r>
                      <a:r>
                        <a:rPr lang="sr-Latn-RS" dirty="0" smtClean="0"/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1050" dirty="0" smtClean="0"/>
                        <a:t>podatak</a:t>
                      </a:r>
                      <a:endParaRPr 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MIME,</a:t>
                      </a:r>
                      <a:r>
                        <a:rPr lang="sr-Latn-RS" sz="1050" baseline="0" dirty="0" smtClean="0"/>
                        <a:t> </a:t>
                      </a:r>
                      <a:r>
                        <a:rPr lang="en-US" sz="1050" dirty="0" smtClean="0"/>
                        <a:t>TLS, SSL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637140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sz="1800" dirty="0" smtClean="0"/>
                        <a:t>sloj sesije</a:t>
                      </a:r>
                    </a:p>
                    <a:p>
                      <a:pPr algn="ctr"/>
                      <a:r>
                        <a:rPr lang="sr-Latn-RS" sz="1000" dirty="0" smtClean="0"/>
                        <a:t>(uspostavljanje sesije krajnjih korisnika)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1050" dirty="0" smtClean="0"/>
                        <a:t>podatak</a:t>
                      </a:r>
                      <a:endParaRPr 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 SSH, Named Pipes, PPTP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426019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transportni sloj</a:t>
                      </a:r>
                    </a:p>
                    <a:p>
                      <a:pPr algn="ctr"/>
                      <a:r>
                        <a:rPr lang="sr-Latn-RS" sz="1000" dirty="0" smtClean="0"/>
                        <a:t>(veza, pouzdanost, transport)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transportni sloj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segment</a:t>
                      </a:r>
                    </a:p>
                    <a:p>
                      <a:pPr algn="ctr"/>
                      <a:r>
                        <a:rPr lang="sr-Latn-RS" sz="1050" dirty="0" err="1" smtClean="0"/>
                        <a:t>datatgram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TCP, UDP, SCTP, DCCP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7556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mrežni sloj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r-Latn-R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(logičko adresiranje i </a:t>
                      </a:r>
                      <a:r>
                        <a:rPr kumimoji="0" lang="sr-Latn-R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rutiranje</a:t>
                      </a:r>
                      <a:r>
                        <a:rPr kumimoji="0" lang="sr-Latn-R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err="1" smtClean="0"/>
                        <a:t>međumrežni</a:t>
                      </a:r>
                      <a:r>
                        <a:rPr lang="sr-Latn-RS" baseline="0" dirty="0" smtClean="0"/>
                        <a:t> sloj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paket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IP (IPv4, IPv6), ICMP, ARP, RARP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68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veze podataka</a:t>
                      </a:r>
                    </a:p>
                    <a:p>
                      <a:pPr algn="ctr"/>
                      <a:r>
                        <a:rPr lang="sr-Latn-RS" sz="1000" dirty="0" smtClean="0"/>
                        <a:t>(fizičko adresiranje, pristup medijumu)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pristupa mreži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okvir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PPP, HDLC, Frame Relay 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1958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fizički sloj</a:t>
                      </a:r>
                    </a:p>
                    <a:p>
                      <a:pPr algn="ctr"/>
                      <a:r>
                        <a:rPr lang="sr-Latn-RS" sz="1000" dirty="0" smtClean="0"/>
                        <a:t>(prenos</a:t>
                      </a:r>
                      <a:r>
                        <a:rPr lang="sr-Latn-RS" sz="1000" baseline="0" dirty="0" smtClean="0"/>
                        <a:t> signala)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bit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Token Ring, RS-232, T1, E1, POTS, OTN, DSL, </a:t>
                      </a:r>
                      <a:endParaRPr lang="sr-Latn-RS" sz="1050" dirty="0" smtClean="0"/>
                    </a:p>
                    <a:p>
                      <a:pPr algn="ctr"/>
                      <a:r>
                        <a:rPr lang="en-US" sz="1050" dirty="0" smtClean="0"/>
                        <a:t>802.11a/b/g/n PHY, </a:t>
                      </a:r>
                      <a:endParaRPr lang="sr-Latn-RS" sz="1050" dirty="0" smtClean="0"/>
                    </a:p>
                    <a:p>
                      <a:pPr algn="ctr"/>
                      <a:r>
                        <a:rPr lang="en-US" sz="1050" dirty="0" smtClean="0"/>
                        <a:t>802.15.x PHY, Ethernet, USB, Bluetooth, </a:t>
                      </a:r>
                      <a:r>
                        <a:rPr lang="en-US" sz="1050" dirty="0" err="1" smtClean="0"/>
                        <a:t>Firewire</a:t>
                      </a:r>
                      <a:r>
                        <a:rPr lang="en-US" sz="1050" dirty="0" smtClean="0"/>
                        <a:t> (IEEE 1394)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55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protokol dolazi u dve </a:t>
            </a:r>
            <a:r>
              <a:rPr lang="sr-Latn-RS" altLang="en-US" dirty="0" smtClean="0"/>
              <a:t>verzije </a:t>
            </a:r>
          </a:p>
          <a:p>
            <a:pPr marL="1257300" lvl="2" indent="-457200" eaLnBrk="1" hangingPunct="1"/>
            <a:r>
              <a:rPr lang="sr-Latn-RS" altLang="en-US" dirty="0" smtClean="0"/>
              <a:t>Rana </a:t>
            </a:r>
            <a:r>
              <a:rPr lang="sr-Latn-RS" altLang="en-US" dirty="0"/>
              <a:t>verzija, HTTP 1.0 </a:t>
            </a:r>
            <a:r>
              <a:rPr lang="sr-Latn-RS" altLang="en-US" dirty="0" smtClean="0"/>
              <a:t>korišćena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u samom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</a:t>
            </a:r>
            <a:r>
              <a:rPr lang="sr-Latn-RS" altLang="en-US" dirty="0"/>
              <a:t>razvoja </a:t>
            </a:r>
            <a:r>
              <a:rPr lang="sr-Latn-RS" altLang="en-US" dirty="0" smtClean="0"/>
              <a:t>veba </a:t>
            </a:r>
          </a:p>
          <a:p>
            <a:pPr marL="1257300" lvl="2" indent="-457200" eaLnBrk="1" hangingPunct="1"/>
            <a:r>
              <a:rPr lang="sr-Latn-RS" altLang="en-US" dirty="0" smtClean="0"/>
              <a:t>krajem </a:t>
            </a:r>
            <a:r>
              <a:rPr lang="sr-Latn-RS" altLang="en-US" dirty="0"/>
              <a:t>1990-tih, zamenjena je novijom </a:t>
            </a:r>
            <a:r>
              <a:rPr lang="sr-Latn-RS" altLang="en-US" dirty="0" smtClean="0"/>
              <a:t>verzijom HTTP </a:t>
            </a:r>
            <a:r>
              <a:rPr lang="sr-Latn-RS" altLang="en-US" dirty="0"/>
              <a:t>1.1 koja je i danas aktuelna i koja </a:t>
            </a:r>
            <a:r>
              <a:rPr lang="sr-Latn-RS" altLang="en-US" dirty="0" smtClean="0"/>
              <a:t>zadr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kompatibilnost sa </a:t>
            </a:r>
            <a:r>
              <a:rPr lang="sr-Latn-RS" altLang="en-US" dirty="0" smtClean="0"/>
              <a:t>prvom verzijom </a:t>
            </a:r>
          </a:p>
          <a:p>
            <a:pPr marL="857250" lvl="1" indent="-457200" eaLnBrk="1" hangingPunct="1"/>
            <a:r>
              <a:rPr lang="sr-Latn-RS" altLang="en-US" dirty="0" smtClean="0"/>
              <a:t>Obe </a:t>
            </a:r>
            <a:r>
              <a:rPr lang="sr-Latn-RS" altLang="en-US" dirty="0"/>
              <a:t>verzije koriste TCP za komunikaciju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Razlika </a:t>
            </a:r>
            <a:r>
              <a:rPr lang="sr-Latn-RS" altLang="en-US" dirty="0"/>
              <a:t>je, </a:t>
            </a:r>
            <a:r>
              <a:rPr lang="sr-Latn-RS" altLang="en-US" dirty="0" smtClean="0"/>
              <a:t>na primer </a:t>
            </a:r>
            <a:r>
              <a:rPr lang="sr-Latn-RS" altLang="en-US" dirty="0"/>
              <a:t>u tome,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u okviru starije verzije TCP konekcija automatski </a:t>
            </a:r>
            <a:r>
              <a:rPr lang="sr-Latn-RS" altLang="en-US" dirty="0" smtClean="0"/>
              <a:t>zatvara nakon </a:t>
            </a:r>
            <a:r>
              <a:rPr lang="sr-Latn-RS" altLang="en-US" dirty="0"/>
              <a:t>prijema HTTP odgovora, dok se u okviru novije verzije ista </a:t>
            </a:r>
            <a:r>
              <a:rPr lang="sr-Latn-RS" altLang="en-US" dirty="0" smtClean="0"/>
              <a:t>konekcija koristi </a:t>
            </a:r>
            <a:r>
              <a:rPr lang="sr-Latn-RS" altLang="en-US" dirty="0"/>
              <a:t>za prenos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objekata,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doprinosi brzini zbog sporog </a:t>
            </a:r>
            <a:r>
              <a:rPr lang="sr-Latn-RS" altLang="en-US" dirty="0" smtClean="0"/>
              <a:t>uspostavljanja TCP konekcija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HTTP protokol </a:t>
            </a:r>
            <a:r>
              <a:rPr lang="sr-Latn-RS" altLang="en-US" dirty="0" smtClean="0"/>
              <a:t>funkcioni</a:t>
            </a:r>
            <a:r>
              <a:rPr lang="sr-Latn-RS" altLang="en-US" dirty="0"/>
              <a:t>š</a:t>
            </a:r>
            <a:r>
              <a:rPr lang="sr-Latn-RS" altLang="en-US" dirty="0" smtClean="0"/>
              <a:t>e na sledeći način:</a:t>
            </a:r>
          </a:p>
          <a:p>
            <a:pPr marL="1257300" lvl="2" indent="-457200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uspostavlja TCP konekciju (</a:t>
            </a:r>
            <a:r>
              <a:rPr lang="sr-Latn-RS" altLang="en-US" dirty="0" smtClean="0"/>
              <a:t>obično na </a:t>
            </a:r>
            <a:r>
              <a:rPr lang="sr-Latn-RS" altLang="en-US" dirty="0"/>
              <a:t>portu 80) sa serverskim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</a:t>
            </a:r>
            <a:r>
              <a:rPr lang="sr-Latn-RS" altLang="en-US" dirty="0"/>
              <a:t>, i zatim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zahteve </a:t>
            </a:r>
            <a:r>
              <a:rPr lang="sr-Latn-RS" altLang="en-US" dirty="0" smtClean="0"/>
              <a:t>za </a:t>
            </a:r>
            <a:r>
              <a:rPr lang="sr-Latn-RS" altLang="en-US" dirty="0"/>
              <a:t>odredenim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objektima serverskom </a:t>
            </a:r>
            <a:r>
              <a:rPr lang="sr-Latn-RS" altLang="en-US" dirty="0" smtClean="0"/>
              <a:t>računaru </a:t>
            </a:r>
          </a:p>
          <a:p>
            <a:pPr marL="1257300" lvl="2" indent="-457200" eaLnBrk="1" hangingPunct="1"/>
            <a:r>
              <a:rPr lang="sr-Latn-RS" altLang="en-US" dirty="0" smtClean="0"/>
              <a:t>Ukoliko traženi objekti </a:t>
            </a:r>
            <a:r>
              <a:rPr lang="sr-Latn-RS" altLang="en-US" dirty="0"/>
              <a:t>postoje na serveru, server kroz uspostavljenu TCP konekciju </a:t>
            </a:r>
            <a:r>
              <a:rPr lang="sr-Latn-RS" altLang="en-US" dirty="0" smtClean="0"/>
              <a:t>objekte šalje </a:t>
            </a:r>
            <a:r>
              <a:rPr lang="sr-Latn-RS" altLang="en-US" dirty="0"/>
              <a:t>u obliku HTTP </a:t>
            </a:r>
            <a:r>
              <a:rPr lang="sr-Latn-RS" altLang="en-US" dirty="0" smtClean="0"/>
              <a:t>odgovora</a:t>
            </a:r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Aplikacioni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Aplikacioni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(application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protokole koje </a:t>
            </a:r>
            <a:r>
              <a:rPr lang="sr-Latn-RS" altLang="en-US" dirty="0"/>
              <a:t>direktno koriste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aplikacije u okviru svoje </a:t>
            </a:r>
            <a:r>
              <a:rPr lang="sr-Latn-RS" altLang="en-US" dirty="0" smtClean="0"/>
              <a:t>komunikacije </a:t>
            </a:r>
          </a:p>
          <a:p>
            <a:pPr lvl="1" eaLnBrk="1" hangingPunct="1"/>
            <a:r>
              <a:rPr lang="sr-Latn-RS" altLang="en-US" dirty="0" smtClean="0"/>
              <a:t>Ovi protokoli </a:t>
            </a:r>
            <a:r>
              <a:rPr lang="sr-Latn-RS" altLang="en-US" dirty="0"/>
              <a:t>su prilagodeni </a:t>
            </a:r>
            <a:r>
              <a:rPr lang="sr-Latn-RS" altLang="en-US" dirty="0" smtClean="0"/>
              <a:t>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zahtevima </a:t>
            </a:r>
            <a:r>
              <a:rPr lang="sr-Latn-RS" altLang="en-US" dirty="0" smtClean="0"/>
              <a:t>aplikacija</a:t>
            </a:r>
          </a:p>
          <a:p>
            <a:pPr lvl="1" eaLnBrk="1" hangingPunct="1"/>
            <a:r>
              <a:rPr lang="sr-Latn-RS" altLang="en-US" dirty="0" smtClean="0"/>
              <a:t>Aplikacioni protokoli u protokoli </a:t>
            </a:r>
            <a:r>
              <a:rPr lang="sr-Latn-RS" altLang="en-US" dirty="0"/>
              <a:t>kojima dva programa tj. dve aplikacije </a:t>
            </a:r>
            <a:r>
              <a:rPr lang="sr-Latn-RS" altLang="en-US" dirty="0" smtClean="0"/>
              <a:t>komuniciraju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ovoga sloja u okviru Interneta </a:t>
            </a:r>
            <a:r>
              <a:rPr lang="sr-Latn-RS" altLang="en-US" dirty="0" smtClean="0"/>
              <a:t>su</a:t>
            </a:r>
          </a:p>
          <a:p>
            <a:pPr lvl="2" eaLnBrk="1" hangingPunct="1"/>
            <a:r>
              <a:rPr lang="sr-Latn-RS" altLang="en-US" dirty="0" smtClean="0"/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B050"/>
                </a:solidFill>
              </a:rPr>
              <a:t>HTTP</a:t>
            </a:r>
            <a:r>
              <a:rPr lang="sr-Latn-RS" altLang="en-US" dirty="0"/>
              <a:t>) koji se koristi za prenos </a:t>
            </a:r>
            <a:r>
              <a:rPr lang="sr-Latn-RS" altLang="en-US" dirty="0" smtClean="0"/>
              <a:t>veb stranica</a:t>
            </a:r>
          </a:p>
          <a:p>
            <a:pPr lvl="2" eaLnBrk="1" hangingPunct="1"/>
            <a:r>
              <a:rPr lang="sr-Latn-RS" altLang="en-US" dirty="0" smtClean="0">
                <a:solidFill>
                  <a:srgbClr val="00B050"/>
                </a:solidFill>
              </a:rPr>
              <a:t>SMTP</a:t>
            </a:r>
            <a:r>
              <a:rPr lang="sr-Latn-RS" altLang="en-US" dirty="0"/>
              <a:t>, </a:t>
            </a:r>
            <a:r>
              <a:rPr lang="sr-Latn-RS" altLang="en-US" dirty="0">
                <a:solidFill>
                  <a:srgbClr val="00B050"/>
                </a:solidFill>
              </a:rPr>
              <a:t>POP3</a:t>
            </a:r>
            <a:r>
              <a:rPr lang="sr-Latn-RS" altLang="en-US" dirty="0"/>
              <a:t>, </a:t>
            </a:r>
            <a:r>
              <a:rPr lang="sr-Latn-RS" altLang="en-US" dirty="0" smtClean="0">
                <a:solidFill>
                  <a:srgbClr val="00B050"/>
                </a:solidFill>
              </a:rPr>
              <a:t>IMAP</a:t>
            </a:r>
            <a:r>
              <a:rPr lang="sr-Latn-RS" altLang="en-US" dirty="0" smtClean="0"/>
              <a:t> koji </a:t>
            </a:r>
            <a:r>
              <a:rPr lang="sr-Latn-RS" altLang="en-US" dirty="0"/>
              <a:t>se koriste u za prenos elektronske </a:t>
            </a:r>
            <a:r>
              <a:rPr lang="sr-Latn-RS" altLang="en-US" dirty="0" smtClean="0"/>
              <a:t>pošte</a:t>
            </a:r>
          </a:p>
          <a:p>
            <a:pPr lvl="2" eaLnBrk="1" hangingPunct="1"/>
            <a:r>
              <a:rPr lang="sr-Latn-RS" altLang="en-US" dirty="0" smtClean="0"/>
              <a:t>File </a:t>
            </a:r>
            <a:r>
              <a:rPr lang="sr-Latn-RS" altLang="en-US" dirty="0"/>
              <a:t>Transfer Protocol (</a:t>
            </a:r>
            <a:r>
              <a:rPr lang="sr-Latn-RS" altLang="en-US" dirty="0">
                <a:solidFill>
                  <a:srgbClr val="00B050"/>
                </a:solidFill>
              </a:rPr>
              <a:t>FTP</a:t>
            </a:r>
            <a:r>
              <a:rPr lang="sr-Latn-RS" altLang="en-US" dirty="0"/>
              <a:t>) </a:t>
            </a:r>
            <a:r>
              <a:rPr lang="sr-Latn-RS" altLang="en-US" dirty="0" smtClean="0"/>
              <a:t>koji se </a:t>
            </a:r>
            <a:r>
              <a:rPr lang="sr-Latn-RS" altLang="en-US" dirty="0"/>
              <a:t>koristi za prenos </a:t>
            </a:r>
            <a:r>
              <a:rPr lang="sr-Latn-RS" altLang="en-US" dirty="0" smtClean="0"/>
              <a:t>datoteka </a:t>
            </a:r>
          </a:p>
          <a:p>
            <a:pPr lvl="2" eaLnBrk="1" hangingPunct="1"/>
            <a:r>
              <a:rPr lang="sr-Latn-RS" altLang="en-US" dirty="0" smtClean="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875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lvl="1" eaLnBrk="1" hangingPunct="1"/>
            <a:r>
              <a:rPr lang="sr-Cyrl-RS" altLang="en-US" dirty="0" smtClean="0"/>
              <a:t>Клијент може бити и ма који други програм кји комунира са сервером коришћењем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протокола (</a:t>
            </a:r>
            <a:r>
              <a:rPr lang="en-US" altLang="en-US" dirty="0" smtClean="0"/>
              <a:t>curl, postman,…)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11784</TotalTime>
  <Words>2775</Words>
  <Application>Microsoft Office PowerPoint</Application>
  <PresentationFormat>On-screen Show (4:3)</PresentationFormat>
  <Paragraphs>275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Times New Roman</vt:lpstr>
      <vt:lpstr>Wingdings</vt:lpstr>
      <vt:lpstr>YUTms</vt:lpstr>
      <vt:lpstr>4_Watermark</vt:lpstr>
      <vt:lpstr>Uvod u veb i internet tehnologije</vt:lpstr>
      <vt:lpstr>Slojevi kod računarskih mreža aplikativni sloj HTTP protokol</vt:lpstr>
      <vt:lpstr>Protokoli i slojevi</vt:lpstr>
      <vt:lpstr>Aplikacioni sloj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Protokol aplikativnog sloja – HTTP (8)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Zahvalnica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Administrator</cp:lastModifiedBy>
  <cp:revision>892</cp:revision>
  <dcterms:created xsi:type="dcterms:W3CDTF">1601-01-01T00:00:00Z</dcterms:created>
  <dcterms:modified xsi:type="dcterms:W3CDTF">2021-03-05T13:07:21Z</dcterms:modified>
</cp:coreProperties>
</file>